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86" r:id="rId2"/>
    <p:sldId id="265" r:id="rId3"/>
    <p:sldId id="302" r:id="rId4"/>
    <p:sldId id="300" r:id="rId5"/>
    <p:sldId id="309" r:id="rId6"/>
    <p:sldId id="306"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1" d="100"/>
          <a:sy n="61" d="100"/>
        </p:scale>
        <p:origin x="67" y="91"/>
      </p:cViewPr>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197146-69CF-4931-A198-4629186EA486}"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4C755C-9F61-485A-AF85-53C91F6181C7}" type="slidenum">
              <a:rPr lang="en-US" smtClean="0"/>
              <a:t>‹#›</a:t>
            </a:fld>
            <a:endParaRPr lang="en-US"/>
          </a:p>
        </p:txBody>
      </p:sp>
    </p:spTree>
    <p:extLst>
      <p:ext uri="{BB962C8B-B14F-4D97-AF65-F5344CB8AC3E}">
        <p14:creationId xmlns:p14="http://schemas.microsoft.com/office/powerpoint/2010/main" val="4107051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5682F-FD03-429A-B54F-DE53012BF6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955474-31C5-4F7C-AF83-EB7C3143FB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6A5F2E-76C4-476D-A100-26B16E474B69}"/>
              </a:ext>
            </a:extLst>
          </p:cNvPr>
          <p:cNvSpPr>
            <a:spLocks noGrp="1"/>
          </p:cNvSpPr>
          <p:nvPr>
            <p:ph type="dt" sz="half" idx="10"/>
          </p:nvPr>
        </p:nvSpPr>
        <p:spPr/>
        <p:txBody>
          <a:bodyPr/>
          <a:lstStyle/>
          <a:p>
            <a:fld id="{4D3EB422-F66C-44E8-BF06-AFF683CB5F4E}" type="datetime1">
              <a:rPr lang="en-US" smtClean="0"/>
              <a:t>1/29/2020</a:t>
            </a:fld>
            <a:endParaRPr lang="en-US"/>
          </a:p>
        </p:txBody>
      </p:sp>
      <p:sp>
        <p:nvSpPr>
          <p:cNvPr id="5" name="Footer Placeholder 4">
            <a:extLst>
              <a:ext uri="{FF2B5EF4-FFF2-40B4-BE49-F238E27FC236}">
                <a16:creationId xmlns:a16="http://schemas.microsoft.com/office/drawing/2014/main" id="{AACB7E7A-0805-4CB5-8949-C1D6D8603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7DBAA3-D723-47F0-8145-2316ACB2A0C0}"/>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516625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8A7DE-F1C7-4747-944D-797354D37F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4A860B-1F88-4A4C-AF28-503B3A43F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867F1-3A43-4EDC-98A1-E9B61C720F79}"/>
              </a:ext>
            </a:extLst>
          </p:cNvPr>
          <p:cNvSpPr>
            <a:spLocks noGrp="1"/>
          </p:cNvSpPr>
          <p:nvPr>
            <p:ph type="dt" sz="half" idx="10"/>
          </p:nvPr>
        </p:nvSpPr>
        <p:spPr/>
        <p:txBody>
          <a:bodyPr/>
          <a:lstStyle/>
          <a:p>
            <a:fld id="{928E2CDF-51A5-46CB-932D-3EE523259089}" type="datetime1">
              <a:rPr lang="en-US" smtClean="0"/>
              <a:t>1/29/2020</a:t>
            </a:fld>
            <a:endParaRPr lang="en-US"/>
          </a:p>
        </p:txBody>
      </p:sp>
      <p:sp>
        <p:nvSpPr>
          <p:cNvPr id="5" name="Footer Placeholder 4">
            <a:extLst>
              <a:ext uri="{FF2B5EF4-FFF2-40B4-BE49-F238E27FC236}">
                <a16:creationId xmlns:a16="http://schemas.microsoft.com/office/drawing/2014/main" id="{E7A2CBC0-D04E-4C36-9135-AC6D341BF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1E5BA-FEE3-4EE9-B187-ACB74EC54FDE}"/>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3606585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24D1CD-F298-4522-962E-2EA3FB9457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BB9C3B-52AA-4F02-B020-975AEA1524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2563E9-A032-4F9B-9D14-36C5EC083F69}"/>
              </a:ext>
            </a:extLst>
          </p:cNvPr>
          <p:cNvSpPr>
            <a:spLocks noGrp="1"/>
          </p:cNvSpPr>
          <p:nvPr>
            <p:ph type="dt" sz="half" idx="10"/>
          </p:nvPr>
        </p:nvSpPr>
        <p:spPr/>
        <p:txBody>
          <a:bodyPr/>
          <a:lstStyle/>
          <a:p>
            <a:fld id="{38921ECD-7CF6-4CE0-A090-AB0707233F18}" type="datetime1">
              <a:rPr lang="en-US" smtClean="0"/>
              <a:t>1/29/2020</a:t>
            </a:fld>
            <a:endParaRPr lang="en-US"/>
          </a:p>
        </p:txBody>
      </p:sp>
      <p:sp>
        <p:nvSpPr>
          <p:cNvPr id="5" name="Footer Placeholder 4">
            <a:extLst>
              <a:ext uri="{FF2B5EF4-FFF2-40B4-BE49-F238E27FC236}">
                <a16:creationId xmlns:a16="http://schemas.microsoft.com/office/drawing/2014/main" id="{83A0BD01-463D-4831-960A-8B1B89E377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8BF21B-3DFF-420A-9DD9-BF73C67DD264}"/>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316997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0D804-1F8E-417B-A21D-FEF202D978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81DDC6-DACF-49E8-899F-899A29B14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AA5BC-910C-432D-A9B6-1F41C86C2D6E}"/>
              </a:ext>
            </a:extLst>
          </p:cNvPr>
          <p:cNvSpPr>
            <a:spLocks noGrp="1"/>
          </p:cNvSpPr>
          <p:nvPr>
            <p:ph type="dt" sz="half" idx="10"/>
          </p:nvPr>
        </p:nvSpPr>
        <p:spPr/>
        <p:txBody>
          <a:bodyPr/>
          <a:lstStyle/>
          <a:p>
            <a:fld id="{D27C43B7-7914-4FE0-80EF-6E85FC9FD2F9}" type="datetime1">
              <a:rPr lang="en-US" smtClean="0"/>
              <a:t>1/29/2020</a:t>
            </a:fld>
            <a:endParaRPr lang="en-US"/>
          </a:p>
        </p:txBody>
      </p:sp>
      <p:sp>
        <p:nvSpPr>
          <p:cNvPr id="5" name="Footer Placeholder 4">
            <a:extLst>
              <a:ext uri="{FF2B5EF4-FFF2-40B4-BE49-F238E27FC236}">
                <a16:creationId xmlns:a16="http://schemas.microsoft.com/office/drawing/2014/main" id="{9F2ED3E9-A554-421D-9269-D75BB343A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80B26-A588-43A3-863B-CD236C4690A6}"/>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379430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E68F5-B575-43C2-910E-3104CD87FE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02ED73-EEF6-42B9-9C92-C99C040F3B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94E668-B6D4-4977-83F1-270A9A2573EF}"/>
              </a:ext>
            </a:extLst>
          </p:cNvPr>
          <p:cNvSpPr>
            <a:spLocks noGrp="1"/>
          </p:cNvSpPr>
          <p:nvPr>
            <p:ph type="dt" sz="half" idx="10"/>
          </p:nvPr>
        </p:nvSpPr>
        <p:spPr/>
        <p:txBody>
          <a:bodyPr/>
          <a:lstStyle/>
          <a:p>
            <a:fld id="{C104913B-6ACF-4C96-82E2-EDD4F04FE17C}" type="datetime1">
              <a:rPr lang="en-US" smtClean="0"/>
              <a:t>1/29/2020</a:t>
            </a:fld>
            <a:endParaRPr lang="en-US"/>
          </a:p>
        </p:txBody>
      </p:sp>
      <p:sp>
        <p:nvSpPr>
          <p:cNvPr id="5" name="Footer Placeholder 4">
            <a:extLst>
              <a:ext uri="{FF2B5EF4-FFF2-40B4-BE49-F238E27FC236}">
                <a16:creationId xmlns:a16="http://schemas.microsoft.com/office/drawing/2014/main" id="{BAAE25A2-0158-4C4A-B5A3-6A25A2C9A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6FEF5-820D-42DC-9C68-B80813641E7E}"/>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266665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BA48E-623C-43C7-A6A1-08C1B41BC4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8C1A4-A516-45BC-8602-6D1751CED3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5D13EE-E77F-4F9A-B43F-80AAE68EBB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E94DD-31E3-4E8F-9026-F619EEF00591}"/>
              </a:ext>
            </a:extLst>
          </p:cNvPr>
          <p:cNvSpPr>
            <a:spLocks noGrp="1"/>
          </p:cNvSpPr>
          <p:nvPr>
            <p:ph type="dt" sz="half" idx="10"/>
          </p:nvPr>
        </p:nvSpPr>
        <p:spPr/>
        <p:txBody>
          <a:bodyPr/>
          <a:lstStyle/>
          <a:p>
            <a:fld id="{99B1447D-CE4A-4802-85C3-4CA6C63A95B7}" type="datetime1">
              <a:rPr lang="en-US" smtClean="0"/>
              <a:t>1/29/2020</a:t>
            </a:fld>
            <a:endParaRPr lang="en-US"/>
          </a:p>
        </p:txBody>
      </p:sp>
      <p:sp>
        <p:nvSpPr>
          <p:cNvPr id="6" name="Footer Placeholder 5">
            <a:extLst>
              <a:ext uri="{FF2B5EF4-FFF2-40B4-BE49-F238E27FC236}">
                <a16:creationId xmlns:a16="http://schemas.microsoft.com/office/drawing/2014/main" id="{A72D0068-A5D6-4830-A276-AC69059568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4C079-6AA9-454F-87A1-BDC0A6FEC32E}"/>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94397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5E8F-45D2-4CC5-80E8-013D118CEA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F5403F-2F65-4992-ACC2-68B61D4FAC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4C0F81-9516-43E6-96EC-2F61A7B9A4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F93426-54E7-47E6-877F-D946F471F1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77BC8A-473B-4F3F-9662-131DB8D7BF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4CCC89-12A0-4BDA-B95A-099B28227594}"/>
              </a:ext>
            </a:extLst>
          </p:cNvPr>
          <p:cNvSpPr>
            <a:spLocks noGrp="1"/>
          </p:cNvSpPr>
          <p:nvPr>
            <p:ph type="dt" sz="half" idx="10"/>
          </p:nvPr>
        </p:nvSpPr>
        <p:spPr/>
        <p:txBody>
          <a:bodyPr/>
          <a:lstStyle/>
          <a:p>
            <a:fld id="{CDC4D821-4D6A-400B-9E23-BB75935132AA}" type="datetime1">
              <a:rPr lang="en-US" smtClean="0"/>
              <a:t>1/29/2020</a:t>
            </a:fld>
            <a:endParaRPr lang="en-US"/>
          </a:p>
        </p:txBody>
      </p:sp>
      <p:sp>
        <p:nvSpPr>
          <p:cNvPr id="8" name="Footer Placeholder 7">
            <a:extLst>
              <a:ext uri="{FF2B5EF4-FFF2-40B4-BE49-F238E27FC236}">
                <a16:creationId xmlns:a16="http://schemas.microsoft.com/office/drawing/2014/main" id="{A3F1DD87-C116-407E-9A5C-480979C69B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4494D1-DAAD-48C8-8FE9-A4897A399602}"/>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146098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1DF-4F19-4CCA-8AE5-E196C857AB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A2D11C-E677-4A25-80B5-4015A99EBD95}"/>
              </a:ext>
            </a:extLst>
          </p:cNvPr>
          <p:cNvSpPr>
            <a:spLocks noGrp="1"/>
          </p:cNvSpPr>
          <p:nvPr>
            <p:ph type="dt" sz="half" idx="10"/>
          </p:nvPr>
        </p:nvSpPr>
        <p:spPr/>
        <p:txBody>
          <a:bodyPr/>
          <a:lstStyle/>
          <a:p>
            <a:fld id="{A085835B-C4E6-4EF0-9968-1F4240A92B68}" type="datetime1">
              <a:rPr lang="en-US" smtClean="0"/>
              <a:t>1/29/2020</a:t>
            </a:fld>
            <a:endParaRPr lang="en-US"/>
          </a:p>
        </p:txBody>
      </p:sp>
      <p:sp>
        <p:nvSpPr>
          <p:cNvPr id="4" name="Footer Placeholder 3">
            <a:extLst>
              <a:ext uri="{FF2B5EF4-FFF2-40B4-BE49-F238E27FC236}">
                <a16:creationId xmlns:a16="http://schemas.microsoft.com/office/drawing/2014/main" id="{292C1178-7FF5-43B6-A409-E647E240E1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196056-A143-47E5-96E7-45929B399874}"/>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65891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0E77E-A1E0-4170-8A59-5D0A5BBEAE51}"/>
              </a:ext>
            </a:extLst>
          </p:cNvPr>
          <p:cNvSpPr>
            <a:spLocks noGrp="1"/>
          </p:cNvSpPr>
          <p:nvPr>
            <p:ph type="dt" sz="half" idx="10"/>
          </p:nvPr>
        </p:nvSpPr>
        <p:spPr/>
        <p:txBody>
          <a:bodyPr/>
          <a:lstStyle/>
          <a:p>
            <a:fld id="{59151900-DC9B-4028-A6CC-D10F7EF64FBB}" type="datetime1">
              <a:rPr lang="en-US" smtClean="0"/>
              <a:t>1/29/2020</a:t>
            </a:fld>
            <a:endParaRPr lang="en-US"/>
          </a:p>
        </p:txBody>
      </p:sp>
      <p:sp>
        <p:nvSpPr>
          <p:cNvPr id="3" name="Footer Placeholder 2">
            <a:extLst>
              <a:ext uri="{FF2B5EF4-FFF2-40B4-BE49-F238E27FC236}">
                <a16:creationId xmlns:a16="http://schemas.microsoft.com/office/drawing/2014/main" id="{18C0DEF5-E295-45D5-B783-146C76EAFB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63E09E-B441-48A0-B6D8-A7955E3C2A95}"/>
              </a:ext>
            </a:extLst>
          </p:cNvPr>
          <p:cNvSpPr>
            <a:spLocks noGrp="1"/>
          </p:cNvSpPr>
          <p:nvPr>
            <p:ph type="sldNum" sz="quarter" idx="12"/>
          </p:nvPr>
        </p:nvSpPr>
        <p:spPr>
          <a:xfrm>
            <a:off x="381000" y="6356350"/>
            <a:ext cx="2743200" cy="365125"/>
          </a:xfrm>
        </p:spPr>
        <p:txBody>
          <a:bodyPr/>
          <a:lstStyle>
            <a:lvl1pPr algn="l">
              <a:defRPr sz="2400"/>
            </a:lvl1pPr>
          </a:lstStyle>
          <a:p>
            <a:fld id="{4DD4DBDF-6CF7-409A-AFE5-B263219E03C4}" type="slidenum">
              <a:rPr lang="en-US" smtClean="0"/>
              <a:pPr/>
              <a:t>‹#›</a:t>
            </a:fld>
            <a:endParaRPr lang="en-US" dirty="0"/>
          </a:p>
        </p:txBody>
      </p:sp>
    </p:spTree>
    <p:extLst>
      <p:ext uri="{BB962C8B-B14F-4D97-AF65-F5344CB8AC3E}">
        <p14:creationId xmlns:p14="http://schemas.microsoft.com/office/powerpoint/2010/main" val="1755164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69A40-935A-4066-881A-363CCBD244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E7AE06-6FF5-4945-BE91-44356EB3F3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1D7E43-5F61-44FB-AE1B-2F0E1E66F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845FD6-3394-45A7-B1DC-0FF4998E54E6}"/>
              </a:ext>
            </a:extLst>
          </p:cNvPr>
          <p:cNvSpPr>
            <a:spLocks noGrp="1"/>
          </p:cNvSpPr>
          <p:nvPr>
            <p:ph type="dt" sz="half" idx="10"/>
          </p:nvPr>
        </p:nvSpPr>
        <p:spPr/>
        <p:txBody>
          <a:bodyPr/>
          <a:lstStyle/>
          <a:p>
            <a:fld id="{4F0B8797-232E-4E95-93DA-E6647FAF5440}" type="datetime1">
              <a:rPr lang="en-US" smtClean="0"/>
              <a:t>1/29/2020</a:t>
            </a:fld>
            <a:endParaRPr lang="en-US"/>
          </a:p>
        </p:txBody>
      </p:sp>
      <p:sp>
        <p:nvSpPr>
          <p:cNvPr id="6" name="Footer Placeholder 5">
            <a:extLst>
              <a:ext uri="{FF2B5EF4-FFF2-40B4-BE49-F238E27FC236}">
                <a16:creationId xmlns:a16="http://schemas.microsoft.com/office/drawing/2014/main" id="{E02730A5-E742-43CF-8C6A-6CC5785C2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06338E-978F-4517-9C05-D7A14BDF141A}"/>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238275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06DD-15FA-40CA-B62C-9F237DECD0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AD37A3-1185-4ED9-9BFD-39F254623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10921-23F6-4EED-8BBE-8AD1A0FEC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77C221-0C2E-473B-88A3-1CCE23C23557}"/>
              </a:ext>
            </a:extLst>
          </p:cNvPr>
          <p:cNvSpPr>
            <a:spLocks noGrp="1"/>
          </p:cNvSpPr>
          <p:nvPr>
            <p:ph type="dt" sz="half" idx="10"/>
          </p:nvPr>
        </p:nvSpPr>
        <p:spPr/>
        <p:txBody>
          <a:bodyPr/>
          <a:lstStyle/>
          <a:p>
            <a:fld id="{A3C6068A-EA5C-43D9-9A3B-756D133FAFB6}" type="datetime1">
              <a:rPr lang="en-US" smtClean="0"/>
              <a:t>1/29/2020</a:t>
            </a:fld>
            <a:endParaRPr lang="en-US"/>
          </a:p>
        </p:txBody>
      </p:sp>
      <p:sp>
        <p:nvSpPr>
          <p:cNvPr id="6" name="Footer Placeholder 5">
            <a:extLst>
              <a:ext uri="{FF2B5EF4-FFF2-40B4-BE49-F238E27FC236}">
                <a16:creationId xmlns:a16="http://schemas.microsoft.com/office/drawing/2014/main" id="{327C30A8-A72D-4B97-A666-4A9DE52F8C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86783-E2EA-4A6C-9EF7-4BBFE81FBE66}"/>
              </a:ext>
            </a:extLst>
          </p:cNvPr>
          <p:cNvSpPr>
            <a:spLocks noGrp="1"/>
          </p:cNvSpPr>
          <p:nvPr>
            <p:ph type="sldNum" sz="quarter" idx="12"/>
          </p:nvPr>
        </p:nvSpPr>
        <p:spPr/>
        <p:txBody>
          <a:bodyPr/>
          <a:lstStyle/>
          <a:p>
            <a:fld id="{4DD4DBDF-6CF7-409A-AFE5-B263219E03C4}" type="slidenum">
              <a:rPr lang="en-US" smtClean="0"/>
              <a:t>‹#›</a:t>
            </a:fld>
            <a:endParaRPr lang="en-US"/>
          </a:p>
        </p:txBody>
      </p:sp>
    </p:spTree>
    <p:extLst>
      <p:ext uri="{BB962C8B-B14F-4D97-AF65-F5344CB8AC3E}">
        <p14:creationId xmlns:p14="http://schemas.microsoft.com/office/powerpoint/2010/main" val="296682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0CCBB6-8AB4-4253-A2AA-B199F2D813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058432-9B2F-4A42-A597-4E3C14C8F8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C350F4-AB45-4828-B2C9-9C39A64878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EEE24-1089-4E0C-8CF8-76DDEB95D66C}" type="datetime1">
              <a:rPr lang="en-US" smtClean="0"/>
              <a:t>1/29/2020</a:t>
            </a:fld>
            <a:endParaRPr lang="en-US"/>
          </a:p>
        </p:txBody>
      </p:sp>
      <p:sp>
        <p:nvSpPr>
          <p:cNvPr id="5" name="Footer Placeholder 4">
            <a:extLst>
              <a:ext uri="{FF2B5EF4-FFF2-40B4-BE49-F238E27FC236}">
                <a16:creationId xmlns:a16="http://schemas.microsoft.com/office/drawing/2014/main" id="{473023C2-94ED-419B-9F43-3D467E49DB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D4C1DD-01FA-47D7-B1E0-320117C02F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4DBDF-6CF7-409A-AFE5-B263219E03C4}" type="slidenum">
              <a:rPr lang="en-US" smtClean="0"/>
              <a:t>‹#›</a:t>
            </a:fld>
            <a:endParaRPr lang="en-US"/>
          </a:p>
        </p:txBody>
      </p:sp>
    </p:spTree>
    <p:extLst>
      <p:ext uri="{BB962C8B-B14F-4D97-AF65-F5344CB8AC3E}">
        <p14:creationId xmlns:p14="http://schemas.microsoft.com/office/powerpoint/2010/main" val="3372946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Edwin@maysgroupadvisors.com"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CFC31-E926-4764-9C18-C418EED3B5F5}"/>
              </a:ext>
            </a:extLst>
          </p:cNvPr>
          <p:cNvSpPr>
            <a:spLocks noGrp="1"/>
          </p:cNvSpPr>
          <p:nvPr>
            <p:ph type="title"/>
          </p:nvPr>
        </p:nvSpPr>
        <p:spPr>
          <a:xfrm>
            <a:off x="841248" y="1091305"/>
            <a:ext cx="5291153" cy="3740727"/>
          </a:xfrm>
        </p:spPr>
        <p:txBody>
          <a:bodyPr vert="horz" lIns="91440" tIns="45720" rIns="91440" bIns="45720" rtlCol="0" anchor="b">
            <a:noAutofit/>
          </a:bodyPr>
          <a:lstStyle/>
          <a:p>
            <a:r>
              <a:rPr lang="en-US" sz="6600" dirty="0">
                <a:latin typeface="+mn-lt"/>
              </a:rPr>
              <a:t>How Indexed Universal Life performs vs the S&amp;P 500®</a:t>
            </a:r>
            <a:br>
              <a:rPr lang="en-US" sz="6600" dirty="0">
                <a:latin typeface="+mn-lt"/>
              </a:rPr>
            </a:br>
            <a:endParaRPr lang="en-US" sz="3200" kern="1200" dirty="0">
              <a:solidFill>
                <a:schemeClr val="tx1"/>
              </a:solidFill>
              <a:latin typeface="+mn-lt"/>
              <a:ea typeface="+mj-ea"/>
              <a:cs typeface="+mj-cs"/>
            </a:endParaRPr>
          </a:p>
        </p:txBody>
      </p:sp>
      <p:pic>
        <p:nvPicPr>
          <p:cNvPr id="11" name="Picture 10" descr="A picture containing building, light&#10;&#10;Description automatically generated">
            <a:extLst>
              <a:ext uri="{FF2B5EF4-FFF2-40B4-BE49-F238E27FC236}">
                <a16:creationId xmlns:a16="http://schemas.microsoft.com/office/drawing/2014/main" id="{EC56B748-4D31-4DF5-A668-6822E6A0F8AA}"/>
              </a:ext>
            </a:extLst>
          </p:cNvPr>
          <p:cNvPicPr>
            <a:picLocks noChangeAspect="1"/>
          </p:cNvPicPr>
          <p:nvPr/>
        </p:nvPicPr>
        <p:blipFill rotWithShape="1">
          <a:blip r:embed="rId2">
            <a:extLst>
              <a:ext uri="{28A0092B-C50C-407E-A947-70E740481C1C}">
                <a14:useLocalDpi xmlns:a14="http://schemas.microsoft.com/office/drawing/2010/main" val="0"/>
              </a:ext>
            </a:extLst>
          </a:blip>
          <a:srcRect l="18534" t="26845" r="18889" b="26400"/>
          <a:stretch/>
        </p:blipFill>
        <p:spPr>
          <a:xfrm>
            <a:off x="7003233" y="3579407"/>
            <a:ext cx="4140080" cy="3093300"/>
          </a:xfrm>
          <a:prstGeom prst="rect">
            <a:avLst/>
          </a:prstGeom>
        </p:spPr>
      </p:pic>
      <p:sp>
        <p:nvSpPr>
          <p:cNvPr id="4" name="Slide Number Placeholder 3">
            <a:extLst>
              <a:ext uri="{FF2B5EF4-FFF2-40B4-BE49-F238E27FC236}">
                <a16:creationId xmlns:a16="http://schemas.microsoft.com/office/drawing/2014/main" id="{05A3D64E-1C39-4709-990F-C798CAFBD158}"/>
              </a:ext>
            </a:extLst>
          </p:cNvPr>
          <p:cNvSpPr>
            <a:spLocks noGrp="1"/>
          </p:cNvSpPr>
          <p:nvPr>
            <p:ph type="sldNum" sz="quarter" idx="12"/>
          </p:nvPr>
        </p:nvSpPr>
        <p:spPr/>
        <p:txBody>
          <a:bodyPr/>
          <a:lstStyle/>
          <a:p>
            <a:fld id="{4DD4DBDF-6CF7-409A-AFE5-B263219E03C4}" type="slidenum">
              <a:rPr lang="en-US" smtClean="0"/>
              <a:t>1</a:t>
            </a:fld>
            <a:endParaRPr lang="en-US"/>
          </a:p>
        </p:txBody>
      </p:sp>
    </p:spTree>
    <p:extLst>
      <p:ext uri="{BB962C8B-B14F-4D97-AF65-F5344CB8AC3E}">
        <p14:creationId xmlns:p14="http://schemas.microsoft.com/office/powerpoint/2010/main" val="83457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A72E04C-7B53-483D-9AE4-4D4F68C70534}"/>
              </a:ext>
            </a:extLst>
          </p:cNvPr>
          <p:cNvSpPr txBox="1"/>
          <p:nvPr/>
        </p:nvSpPr>
        <p:spPr>
          <a:xfrm>
            <a:off x="1674466" y="2571619"/>
            <a:ext cx="8741204"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Indexing is how interest is credited to your IUL policy</a:t>
            </a:r>
          </a:p>
        </p:txBody>
      </p:sp>
      <p:sp>
        <p:nvSpPr>
          <p:cNvPr id="11" name="TextBox 10">
            <a:extLst>
              <a:ext uri="{FF2B5EF4-FFF2-40B4-BE49-F238E27FC236}">
                <a16:creationId xmlns:a16="http://schemas.microsoft.com/office/drawing/2014/main" id="{43F4BFED-FC13-4615-BF8A-933026E79694}"/>
              </a:ext>
            </a:extLst>
          </p:cNvPr>
          <p:cNvSpPr txBox="1"/>
          <p:nvPr/>
        </p:nvSpPr>
        <p:spPr>
          <a:xfrm>
            <a:off x="6388191" y="5302040"/>
            <a:ext cx="3566469" cy="12926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CF5C36"/>
                </a:solidFill>
                <a:effectLst/>
                <a:uLnTx/>
                <a:uFillTx/>
                <a:latin typeface="Arial" panose="020B0604020202020204" pitchFamily="34" charset="0"/>
                <a:ea typeface="+mn-ea"/>
                <a:cs typeface="Arial" panose="020B0604020202020204" pitchFamily="34" charset="0"/>
              </a:rPr>
              <a:t>In a falling market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Floor of zero, credited growth is not at risk from market drop</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14F92912-A20A-4038-BB09-EF586E573BA0}"/>
              </a:ext>
            </a:extLst>
          </p:cNvPr>
          <p:cNvSpPr txBox="1"/>
          <p:nvPr/>
        </p:nvSpPr>
        <p:spPr>
          <a:xfrm>
            <a:off x="2190035" y="5402921"/>
            <a:ext cx="35821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CF5C36"/>
                </a:solidFill>
                <a:effectLst/>
                <a:uLnTx/>
                <a:uFillTx/>
                <a:latin typeface="Arial" panose="020B0604020202020204" pitchFamily="34" charset="0"/>
                <a:ea typeface="+mn-ea"/>
                <a:cs typeface="Arial" panose="020B0604020202020204" pitchFamily="34" charset="0"/>
              </a:rPr>
              <a:t>In rising market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Capture a portion of the potential growth of an index</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3" name="Straight Arrow Connector 12">
            <a:extLst>
              <a:ext uri="{FF2B5EF4-FFF2-40B4-BE49-F238E27FC236}">
                <a16:creationId xmlns:a16="http://schemas.microsoft.com/office/drawing/2014/main" id="{F96AFF34-B5BB-4C0A-92FB-FA438092E3C9}"/>
              </a:ext>
            </a:extLst>
          </p:cNvPr>
          <p:cNvCxnSpPr/>
          <p:nvPr/>
        </p:nvCxnSpPr>
        <p:spPr>
          <a:xfrm flipV="1">
            <a:off x="3490995" y="4075529"/>
            <a:ext cx="1314450" cy="1232380"/>
          </a:xfrm>
          <a:prstGeom prst="straightConnector1">
            <a:avLst/>
          </a:prstGeom>
          <a:ln w="57150">
            <a:solidFill>
              <a:srgbClr val="CF5C36"/>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18F0E635-B7AD-4D5E-AF7E-E8004517C093}"/>
              </a:ext>
            </a:extLst>
          </p:cNvPr>
          <p:cNvCxnSpPr/>
          <p:nvPr/>
        </p:nvCxnSpPr>
        <p:spPr>
          <a:xfrm>
            <a:off x="4262520" y="3824891"/>
            <a:ext cx="2669103" cy="0"/>
          </a:xfrm>
          <a:prstGeom prst="line">
            <a:avLst/>
          </a:prstGeom>
          <a:ln w="57150">
            <a:solidFill>
              <a:srgbClr val="CF5C36"/>
            </a:solidFill>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CD5FEDA6-9AE9-4016-A935-21589D09665D}"/>
              </a:ext>
            </a:extLst>
          </p:cNvPr>
          <p:cNvCxnSpPr/>
          <p:nvPr/>
        </p:nvCxnSpPr>
        <p:spPr>
          <a:xfrm>
            <a:off x="7129545" y="3824891"/>
            <a:ext cx="2000250" cy="0"/>
          </a:xfrm>
          <a:prstGeom prst="straightConnector1">
            <a:avLst/>
          </a:prstGeom>
          <a:ln w="57150">
            <a:solidFill>
              <a:srgbClr val="CF5C36"/>
            </a:solidFill>
            <a:tailEnd type="arrow"/>
          </a:ln>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CD8CEA0B-1788-401D-94A1-2AFDC025A9DB}"/>
              </a:ext>
            </a:extLst>
          </p:cNvPr>
          <p:cNvSpPr/>
          <p:nvPr/>
        </p:nvSpPr>
        <p:spPr>
          <a:xfrm>
            <a:off x="1519320" y="863619"/>
            <a:ext cx="9144000" cy="1507253"/>
          </a:xfrm>
          <a:prstGeom prst="rect">
            <a:avLst/>
          </a:prstGeom>
          <a:solidFill>
            <a:schemeClr val="accent1"/>
          </a:solidFill>
          <a:ln>
            <a:solidFill>
              <a:schemeClr val="tx2"/>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61A40"/>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79D0E4A1-F482-4DDD-951A-55B1732B20FE}"/>
              </a:ext>
            </a:extLst>
          </p:cNvPr>
          <p:cNvSpPr txBox="1"/>
          <p:nvPr/>
        </p:nvSpPr>
        <p:spPr>
          <a:xfrm>
            <a:off x="1820770" y="955526"/>
            <a:ext cx="8541099"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uLnTx/>
                <a:uFillTx/>
                <a:latin typeface="Calibri" panose="020F0502020204030204"/>
                <a:ea typeface="+mn-ea"/>
                <a:cs typeface="+mn-cs"/>
              </a:rPr>
              <a:t>What’s Indexing?</a:t>
            </a:r>
          </a:p>
        </p:txBody>
      </p:sp>
      <p:pic>
        <p:nvPicPr>
          <p:cNvPr id="18" name="Picture 17" descr="A picture containing building, light&#10;&#10;Description automatically generated">
            <a:extLst>
              <a:ext uri="{FF2B5EF4-FFF2-40B4-BE49-F238E27FC236}">
                <a16:creationId xmlns:a16="http://schemas.microsoft.com/office/drawing/2014/main" id="{4C97E61D-C634-4230-9A18-39D23E9C3C14}"/>
              </a:ext>
            </a:extLst>
          </p:cNvPr>
          <p:cNvPicPr>
            <a:picLocks noChangeAspect="1"/>
          </p:cNvPicPr>
          <p:nvPr/>
        </p:nvPicPr>
        <p:blipFill rotWithShape="1">
          <a:blip r:embed="rId2">
            <a:extLst>
              <a:ext uri="{28A0092B-C50C-407E-A947-70E740481C1C}">
                <a14:useLocalDpi xmlns:a14="http://schemas.microsoft.com/office/drawing/2010/main" val="0"/>
              </a:ext>
            </a:extLst>
          </a:blip>
          <a:srcRect l="18534" t="26845" r="18889" b="26400"/>
          <a:stretch/>
        </p:blipFill>
        <p:spPr>
          <a:xfrm>
            <a:off x="10216776" y="5276850"/>
            <a:ext cx="1975224" cy="1475807"/>
          </a:xfrm>
          <a:prstGeom prst="rect">
            <a:avLst/>
          </a:prstGeom>
        </p:spPr>
      </p:pic>
      <p:sp>
        <p:nvSpPr>
          <p:cNvPr id="2" name="Slide Number Placeholder 1">
            <a:extLst>
              <a:ext uri="{FF2B5EF4-FFF2-40B4-BE49-F238E27FC236}">
                <a16:creationId xmlns:a16="http://schemas.microsoft.com/office/drawing/2014/main" id="{2BA44DDE-F7D6-4B60-B6F9-F0AE9903F607}"/>
              </a:ext>
            </a:extLst>
          </p:cNvPr>
          <p:cNvSpPr>
            <a:spLocks noGrp="1"/>
          </p:cNvSpPr>
          <p:nvPr>
            <p:ph type="sldNum" sz="quarter" idx="12"/>
          </p:nvPr>
        </p:nvSpPr>
        <p:spPr/>
        <p:txBody>
          <a:bodyPr/>
          <a:lstStyle/>
          <a:p>
            <a:fld id="{4DD4DBDF-6CF7-409A-AFE5-B263219E03C4}" type="slidenum">
              <a:rPr lang="en-US" smtClean="0"/>
              <a:t>2</a:t>
            </a:fld>
            <a:endParaRPr lang="en-US"/>
          </a:p>
        </p:txBody>
      </p:sp>
    </p:spTree>
    <p:extLst>
      <p:ext uri="{BB962C8B-B14F-4D97-AF65-F5344CB8AC3E}">
        <p14:creationId xmlns:p14="http://schemas.microsoft.com/office/powerpoint/2010/main" val="160644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62A50D4-9F8A-4F85-B44F-44A33380D7E5}"/>
              </a:ext>
            </a:extLst>
          </p:cNvPr>
          <p:cNvSpPr>
            <a:spLocks noGrp="1"/>
          </p:cNvSpPr>
          <p:nvPr>
            <p:ph type="title"/>
          </p:nvPr>
        </p:nvSpPr>
        <p:spPr>
          <a:xfrm>
            <a:off x="742950" y="742951"/>
            <a:ext cx="3476625" cy="4962524"/>
          </a:xfrm>
        </p:spPr>
        <p:txBody>
          <a:bodyPr vert="horz" lIns="91440" tIns="45720" rIns="91440" bIns="45720" rtlCol="0">
            <a:normAutofit/>
          </a:bodyPr>
          <a:lstStyle/>
          <a:p>
            <a:pPr algn="ctr"/>
            <a:r>
              <a:rPr lang="en-US" sz="3600" b="1" kern="1200" dirty="0">
                <a:solidFill>
                  <a:srgbClr val="FFFFFF"/>
                </a:solidFill>
                <a:latin typeface="+mj-lt"/>
                <a:ea typeface="+mj-ea"/>
                <a:cs typeface="+mj-cs"/>
              </a:rPr>
              <a:t>Indexing Protects Your Retirement From Market Downturns</a:t>
            </a:r>
            <a:br>
              <a:rPr lang="en-US" sz="3700" b="1" kern="1200" dirty="0">
                <a:solidFill>
                  <a:srgbClr val="FFFFFF"/>
                </a:solidFill>
                <a:latin typeface="+mj-lt"/>
                <a:ea typeface="+mj-ea"/>
                <a:cs typeface="+mj-cs"/>
              </a:rPr>
            </a:br>
            <a:br>
              <a:rPr lang="en-US" sz="3700" b="1" kern="1200" dirty="0">
                <a:solidFill>
                  <a:srgbClr val="FFFFFF"/>
                </a:solidFill>
                <a:latin typeface="+mj-lt"/>
                <a:ea typeface="+mj-ea"/>
                <a:cs typeface="+mj-cs"/>
              </a:rPr>
            </a:br>
            <a:r>
              <a:rPr lang="en-US" sz="2700" b="1" i="1" kern="1200" dirty="0">
                <a:solidFill>
                  <a:srgbClr val="FFFFFF"/>
                </a:solidFill>
                <a:latin typeface="+mj-lt"/>
                <a:ea typeface="+mj-ea"/>
                <a:cs typeface="+mj-cs"/>
              </a:rPr>
              <a:t>Your Account Will Avoid Losses Caused By Market Volatility</a:t>
            </a:r>
            <a:br>
              <a:rPr lang="en-US" sz="2700" b="1" i="1" kern="1200" dirty="0">
                <a:solidFill>
                  <a:srgbClr val="FFFFFF"/>
                </a:solidFill>
                <a:latin typeface="+mj-lt"/>
                <a:ea typeface="+mj-ea"/>
                <a:cs typeface="+mj-cs"/>
              </a:rPr>
            </a:br>
            <a:endParaRPr lang="en-US" sz="2700" i="1"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0407879B-325D-41AB-B407-E926BEFC95C1}"/>
              </a:ext>
            </a:extLst>
          </p:cNvPr>
          <p:cNvSpPr txBox="1"/>
          <p:nvPr/>
        </p:nvSpPr>
        <p:spPr>
          <a:xfrm>
            <a:off x="4774251" y="311449"/>
            <a:ext cx="7080865" cy="16312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What if the Market went up 10%  then down 10% for 10 years?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92C3E424-0383-4F69-B839-E939B53AAA2D}"/>
              </a:ext>
            </a:extLst>
          </p:cNvPr>
          <p:cNvPicPr>
            <a:picLocks noChangeAspect="1"/>
          </p:cNvPicPr>
          <p:nvPr/>
        </p:nvPicPr>
        <p:blipFill>
          <a:blip r:embed="rId2"/>
          <a:stretch>
            <a:fillRect/>
          </a:stretch>
        </p:blipFill>
        <p:spPr>
          <a:xfrm>
            <a:off x="4928562" y="1752600"/>
            <a:ext cx="6617734" cy="3952875"/>
          </a:xfrm>
          <a:prstGeom prst="rect">
            <a:avLst/>
          </a:prstGeom>
        </p:spPr>
      </p:pic>
      <p:pic>
        <p:nvPicPr>
          <p:cNvPr id="13" name="Picture 12" descr="A picture containing building, light&#10;&#10;Description automatically generated">
            <a:extLst>
              <a:ext uri="{FF2B5EF4-FFF2-40B4-BE49-F238E27FC236}">
                <a16:creationId xmlns:a16="http://schemas.microsoft.com/office/drawing/2014/main" id="{0B05E17E-7D4C-4B3E-A34E-00492A18300B}"/>
              </a:ext>
            </a:extLst>
          </p:cNvPr>
          <p:cNvPicPr>
            <a:picLocks noChangeAspect="1"/>
          </p:cNvPicPr>
          <p:nvPr/>
        </p:nvPicPr>
        <p:blipFill rotWithShape="1">
          <a:blip r:embed="rId3">
            <a:extLst>
              <a:ext uri="{28A0092B-C50C-407E-A947-70E740481C1C}">
                <a14:useLocalDpi xmlns:a14="http://schemas.microsoft.com/office/drawing/2010/main" val="0"/>
              </a:ext>
            </a:extLst>
          </a:blip>
          <a:srcRect l="18534" t="26845" r="18889" b="26400"/>
          <a:stretch/>
        </p:blipFill>
        <p:spPr>
          <a:xfrm>
            <a:off x="10216776" y="5276850"/>
            <a:ext cx="1975224" cy="1475807"/>
          </a:xfrm>
          <a:prstGeom prst="rect">
            <a:avLst/>
          </a:prstGeom>
        </p:spPr>
      </p:pic>
      <p:sp>
        <p:nvSpPr>
          <p:cNvPr id="2" name="TextBox 1">
            <a:extLst>
              <a:ext uri="{FF2B5EF4-FFF2-40B4-BE49-F238E27FC236}">
                <a16:creationId xmlns:a16="http://schemas.microsoft.com/office/drawing/2014/main" id="{3D4C5EAE-EF73-48DE-BA69-6ADE445D8D7C}"/>
              </a:ext>
            </a:extLst>
          </p:cNvPr>
          <p:cNvSpPr txBox="1"/>
          <p:nvPr/>
        </p:nvSpPr>
        <p:spPr>
          <a:xfrm>
            <a:off x="4998474" y="5757727"/>
            <a:ext cx="5218301" cy="769441"/>
          </a:xfrm>
          <a:prstGeom prst="rect">
            <a:avLst/>
          </a:prstGeom>
          <a:noFill/>
        </p:spPr>
        <p:txBody>
          <a:bodyPr wrap="square" rtlCol="0">
            <a:spAutoFit/>
          </a:bodyPr>
          <a:lstStyle/>
          <a:p>
            <a:r>
              <a:rPr lang="en-US" sz="1100" i="1" dirty="0">
                <a:solidFill>
                  <a:schemeClr val="tx1">
                    <a:lumMod val="50000"/>
                    <a:lumOff val="50000"/>
                  </a:schemeClr>
                </a:solidFill>
              </a:rPr>
              <a:t>This is a hypothetical scenario for illustration purposes only and does not represent an actual investment for any specific product or service. There is no assurance that these results can or will be achieved. The S&amp;P® is unmanaged and investors cannot directly invest in it.</a:t>
            </a:r>
          </a:p>
        </p:txBody>
      </p:sp>
      <p:sp>
        <p:nvSpPr>
          <p:cNvPr id="5" name="Slide Number Placeholder 4">
            <a:extLst>
              <a:ext uri="{FF2B5EF4-FFF2-40B4-BE49-F238E27FC236}">
                <a16:creationId xmlns:a16="http://schemas.microsoft.com/office/drawing/2014/main" id="{DE567CD9-C446-41CE-98A8-A6124E9D331F}"/>
              </a:ext>
            </a:extLst>
          </p:cNvPr>
          <p:cNvSpPr>
            <a:spLocks noGrp="1"/>
          </p:cNvSpPr>
          <p:nvPr>
            <p:ph type="sldNum" sz="quarter" idx="12"/>
          </p:nvPr>
        </p:nvSpPr>
        <p:spPr/>
        <p:txBody>
          <a:bodyPr/>
          <a:lstStyle/>
          <a:p>
            <a:fld id="{4DD4DBDF-6CF7-409A-AFE5-B263219E03C4}" type="slidenum">
              <a:rPr lang="en-US" smtClean="0"/>
              <a:t>3</a:t>
            </a:fld>
            <a:endParaRPr lang="en-US"/>
          </a:p>
        </p:txBody>
      </p:sp>
    </p:spTree>
    <p:extLst>
      <p:ext uri="{BB962C8B-B14F-4D97-AF65-F5344CB8AC3E}">
        <p14:creationId xmlns:p14="http://schemas.microsoft.com/office/powerpoint/2010/main" val="79666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01EF5438-2E8F-4D5A-89A4-39E007DD1BAB}"/>
              </a:ext>
            </a:extLst>
          </p:cNvPr>
          <p:cNvPicPr>
            <a:picLocks noChangeAspect="1"/>
          </p:cNvPicPr>
          <p:nvPr/>
        </p:nvPicPr>
        <p:blipFill>
          <a:blip r:embed="rId2"/>
          <a:stretch>
            <a:fillRect/>
          </a:stretch>
        </p:blipFill>
        <p:spPr>
          <a:xfrm>
            <a:off x="4877532" y="523426"/>
            <a:ext cx="6822015" cy="5182049"/>
          </a:xfrm>
          <a:prstGeom prst="rect">
            <a:avLst/>
          </a:prstGeom>
        </p:spPr>
      </p:pic>
      <p:sp>
        <p:nvSpPr>
          <p:cNvPr id="12" name="Rectangle 7">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62A50D4-9F8A-4F85-B44F-44A33380D7E5}"/>
              </a:ext>
            </a:extLst>
          </p:cNvPr>
          <p:cNvSpPr>
            <a:spLocks noGrp="1"/>
          </p:cNvSpPr>
          <p:nvPr>
            <p:ph type="title"/>
          </p:nvPr>
        </p:nvSpPr>
        <p:spPr>
          <a:xfrm>
            <a:off x="448039" y="1064040"/>
            <a:ext cx="4061240" cy="4962524"/>
          </a:xfrm>
        </p:spPr>
        <p:txBody>
          <a:bodyPr vert="horz" lIns="91440" tIns="45720" rIns="91440" bIns="45720" rtlCol="0">
            <a:normAutofit fontScale="90000"/>
          </a:bodyPr>
          <a:lstStyle/>
          <a:p>
            <a:pPr algn="ctr"/>
            <a:r>
              <a:rPr lang="en-US" sz="4000" b="1" u="sng" kern="1200" dirty="0">
                <a:solidFill>
                  <a:srgbClr val="FFFFFF"/>
                </a:solidFill>
                <a:latin typeface="+mj-lt"/>
                <a:ea typeface="+mj-ea"/>
                <a:cs typeface="+mj-cs"/>
              </a:rPr>
              <a:t>Example</a:t>
            </a:r>
            <a:br>
              <a:rPr lang="en-US" sz="4000" b="1" u="sng" kern="1200" dirty="0">
                <a:solidFill>
                  <a:srgbClr val="FFFFFF"/>
                </a:solidFill>
                <a:latin typeface="+mj-lt"/>
                <a:ea typeface="+mj-ea"/>
                <a:cs typeface="+mj-cs"/>
              </a:rPr>
            </a:br>
            <a:br>
              <a:rPr lang="en-US" sz="4000" b="1" kern="1200" dirty="0">
                <a:solidFill>
                  <a:srgbClr val="FFFFFF"/>
                </a:solidFill>
                <a:latin typeface="+mj-lt"/>
                <a:ea typeface="+mj-ea"/>
                <a:cs typeface="+mj-cs"/>
              </a:rPr>
            </a:br>
            <a:r>
              <a:rPr lang="en-US" sz="4000" b="1" kern="1200" dirty="0">
                <a:solidFill>
                  <a:srgbClr val="FFFFFF"/>
                </a:solidFill>
                <a:latin typeface="+mj-lt"/>
                <a:ea typeface="+mj-ea"/>
                <a:cs typeface="+mj-cs"/>
              </a:rPr>
              <a:t>How An Index Would Have Performed During</a:t>
            </a:r>
            <a:br>
              <a:rPr lang="en-US" sz="4000" b="1" kern="1200" dirty="0">
                <a:solidFill>
                  <a:srgbClr val="FFFFFF"/>
                </a:solidFill>
                <a:latin typeface="+mj-lt"/>
                <a:ea typeface="+mj-ea"/>
                <a:cs typeface="+mj-cs"/>
              </a:rPr>
            </a:br>
            <a:r>
              <a:rPr lang="en-US" sz="4000" b="1" kern="1200" dirty="0">
                <a:solidFill>
                  <a:srgbClr val="FFFFFF"/>
                </a:solidFill>
                <a:latin typeface="+mj-lt"/>
                <a:ea typeface="+mj-ea"/>
                <a:cs typeface="+mj-cs"/>
              </a:rPr>
              <a:t>The Great Depression</a:t>
            </a:r>
            <a:br>
              <a:rPr lang="en-US" sz="4000" kern="1200" dirty="0">
                <a:solidFill>
                  <a:srgbClr val="FFFFFF"/>
                </a:solidFill>
                <a:latin typeface="+mj-lt"/>
                <a:ea typeface="+mj-ea"/>
                <a:cs typeface="+mj-cs"/>
              </a:rPr>
            </a:br>
            <a:r>
              <a:rPr lang="en-US" sz="2700" kern="1200" dirty="0">
                <a:solidFill>
                  <a:srgbClr val="FFFFFF"/>
                </a:solidFill>
                <a:latin typeface="+mj-lt"/>
                <a:ea typeface="+mj-ea"/>
                <a:cs typeface="+mj-cs"/>
              </a:rPr>
              <a:t>(1929-1938)</a:t>
            </a:r>
            <a:br>
              <a:rPr lang="en-US" sz="3700" kern="1200" dirty="0">
                <a:solidFill>
                  <a:srgbClr val="FFFFFF"/>
                </a:solidFill>
                <a:latin typeface="+mj-lt"/>
                <a:ea typeface="+mj-ea"/>
                <a:cs typeface="+mj-cs"/>
              </a:rPr>
            </a:br>
            <a:br>
              <a:rPr lang="en-US" sz="3700" kern="1200" dirty="0">
                <a:solidFill>
                  <a:srgbClr val="FFFFFF"/>
                </a:solidFill>
                <a:latin typeface="+mj-lt"/>
                <a:ea typeface="+mj-ea"/>
                <a:cs typeface="+mj-cs"/>
              </a:rPr>
            </a:br>
            <a:endParaRPr lang="en-US" sz="3700" kern="1200" dirty="0">
              <a:solidFill>
                <a:srgbClr val="FFFFFF"/>
              </a:solidFill>
              <a:latin typeface="+mj-lt"/>
              <a:ea typeface="+mj-ea"/>
              <a:cs typeface="+mj-cs"/>
            </a:endParaRPr>
          </a:p>
        </p:txBody>
      </p:sp>
      <p:pic>
        <p:nvPicPr>
          <p:cNvPr id="9" name="Picture 8" descr="A picture containing building, light&#10;&#10;Description automatically generated">
            <a:extLst>
              <a:ext uri="{FF2B5EF4-FFF2-40B4-BE49-F238E27FC236}">
                <a16:creationId xmlns:a16="http://schemas.microsoft.com/office/drawing/2014/main" id="{10A6020F-4AF2-41EE-87F5-17B73F511660}"/>
              </a:ext>
            </a:extLst>
          </p:cNvPr>
          <p:cNvPicPr>
            <a:picLocks noChangeAspect="1"/>
          </p:cNvPicPr>
          <p:nvPr/>
        </p:nvPicPr>
        <p:blipFill rotWithShape="1">
          <a:blip r:embed="rId3">
            <a:extLst>
              <a:ext uri="{28A0092B-C50C-407E-A947-70E740481C1C}">
                <a14:useLocalDpi xmlns:a14="http://schemas.microsoft.com/office/drawing/2010/main" val="0"/>
              </a:ext>
            </a:extLst>
          </a:blip>
          <a:srcRect l="18534" t="26845" r="18889" b="26400"/>
          <a:stretch/>
        </p:blipFill>
        <p:spPr>
          <a:xfrm>
            <a:off x="10216776" y="5276850"/>
            <a:ext cx="1975224" cy="1475807"/>
          </a:xfrm>
          <a:prstGeom prst="rect">
            <a:avLst/>
          </a:prstGeom>
        </p:spPr>
      </p:pic>
      <p:sp>
        <p:nvSpPr>
          <p:cNvPr id="10" name="TextBox 9">
            <a:extLst>
              <a:ext uri="{FF2B5EF4-FFF2-40B4-BE49-F238E27FC236}">
                <a16:creationId xmlns:a16="http://schemas.microsoft.com/office/drawing/2014/main" id="{C2CF44DB-A67F-4741-98E8-FD94BA7FDA85}"/>
              </a:ext>
            </a:extLst>
          </p:cNvPr>
          <p:cNvSpPr txBox="1"/>
          <p:nvPr/>
        </p:nvSpPr>
        <p:spPr>
          <a:xfrm>
            <a:off x="4839954" y="5308025"/>
            <a:ext cx="5481314" cy="1277273"/>
          </a:xfrm>
          <a:prstGeom prst="rect">
            <a:avLst/>
          </a:prstGeom>
          <a:noFill/>
        </p:spPr>
        <p:txBody>
          <a:bodyPr wrap="square" rtlCol="0">
            <a:spAutoFit/>
          </a:bodyPr>
          <a:lstStyle/>
          <a:p>
            <a:r>
              <a:rPr lang="en-US" sz="1100" i="1" dirty="0">
                <a:solidFill>
                  <a:schemeClr val="tx1">
                    <a:lumMod val="50000"/>
                    <a:lumOff val="50000"/>
                  </a:schemeClr>
                </a:solidFill>
              </a:rPr>
              <a:t>This is a comparison of $100,000 invested between 1929 and 1938 in stocks reflected by the movement of the 500 largest stocks at the time including dividends (blue line) and the interest credited under an indexing method using the same 500 stocks with a hypothetical cap of 10.50% and a floor of 0.00% (orange line.)</a:t>
            </a:r>
          </a:p>
          <a:p>
            <a:r>
              <a:rPr lang="en-US" sz="1100" i="1" dirty="0">
                <a:solidFill>
                  <a:schemeClr val="tx1">
                    <a:lumMod val="50000"/>
                    <a:lumOff val="50000"/>
                  </a:schemeClr>
                </a:solidFill>
              </a:rPr>
              <a:t>The illustrated performance is not intended as an indication of future performance and is not guaranteed. This graph is only intended to demonstrate how the largest 500 stocks would be impacted by the hypothetical growth cap of 10.50% and hypothetical floor of 0.00%.</a:t>
            </a:r>
          </a:p>
        </p:txBody>
      </p:sp>
      <p:sp>
        <p:nvSpPr>
          <p:cNvPr id="13" name="Speech Bubble: Rectangle with Corners Rounded 12">
            <a:extLst>
              <a:ext uri="{FF2B5EF4-FFF2-40B4-BE49-F238E27FC236}">
                <a16:creationId xmlns:a16="http://schemas.microsoft.com/office/drawing/2014/main" id="{E5E80E78-BB3B-46BA-89EF-26D37E581409}"/>
              </a:ext>
            </a:extLst>
          </p:cNvPr>
          <p:cNvSpPr/>
          <p:nvPr/>
        </p:nvSpPr>
        <p:spPr>
          <a:xfrm flipV="1">
            <a:off x="8741078" y="4082873"/>
            <a:ext cx="3301359" cy="779975"/>
          </a:xfrm>
          <a:prstGeom prst="wedgeRoundRectCallout">
            <a:avLst>
              <a:gd name="adj1" fmla="val 26185"/>
              <a:gd name="adj2" fmla="val 150920"/>
              <a:gd name="adj3" fmla="val 16667"/>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peech Bubble: Rectangle with Corners Rounded 15">
            <a:extLst>
              <a:ext uri="{FF2B5EF4-FFF2-40B4-BE49-F238E27FC236}">
                <a16:creationId xmlns:a16="http://schemas.microsoft.com/office/drawing/2014/main" id="{9C028FD7-0865-46DD-A453-4D367C275632}"/>
              </a:ext>
            </a:extLst>
          </p:cNvPr>
          <p:cNvSpPr/>
          <p:nvPr/>
        </p:nvSpPr>
        <p:spPr>
          <a:xfrm>
            <a:off x="8739056" y="248459"/>
            <a:ext cx="3301359" cy="779975"/>
          </a:xfrm>
          <a:prstGeom prst="wedgeRoundRectCallout">
            <a:avLst>
              <a:gd name="adj1" fmla="val 24602"/>
              <a:gd name="adj2" fmla="val 90628"/>
              <a:gd name="adj3" fmla="val 16667"/>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BA11642-F62D-4170-BAD5-83A82E66C230}"/>
              </a:ext>
            </a:extLst>
          </p:cNvPr>
          <p:cNvSpPr txBox="1"/>
          <p:nvPr/>
        </p:nvSpPr>
        <p:spPr>
          <a:xfrm>
            <a:off x="8739051" y="347494"/>
            <a:ext cx="3131543" cy="646331"/>
          </a:xfrm>
          <a:prstGeom prst="rect">
            <a:avLst/>
          </a:prstGeom>
          <a:noFill/>
        </p:spPr>
        <p:txBody>
          <a:bodyPr wrap="square" rtlCol="0">
            <a:spAutoFit/>
          </a:bodyPr>
          <a:lstStyle/>
          <a:p>
            <a:r>
              <a:rPr lang="en-US" b="1" dirty="0">
                <a:solidFill>
                  <a:schemeClr val="bg1"/>
                </a:solidFill>
              </a:rPr>
              <a:t>$149,090 </a:t>
            </a:r>
          </a:p>
          <a:p>
            <a:r>
              <a:rPr lang="en-US" b="1" dirty="0">
                <a:solidFill>
                  <a:schemeClr val="bg1"/>
                </a:solidFill>
              </a:rPr>
              <a:t>4.07% Average Annual Return</a:t>
            </a:r>
          </a:p>
        </p:txBody>
      </p:sp>
      <p:sp>
        <p:nvSpPr>
          <p:cNvPr id="18" name="TextBox 17">
            <a:extLst>
              <a:ext uri="{FF2B5EF4-FFF2-40B4-BE49-F238E27FC236}">
                <a16:creationId xmlns:a16="http://schemas.microsoft.com/office/drawing/2014/main" id="{39CD9153-A9A4-4AE6-B8F7-212BD504947E}"/>
              </a:ext>
            </a:extLst>
          </p:cNvPr>
          <p:cNvSpPr txBox="1"/>
          <p:nvPr/>
        </p:nvSpPr>
        <p:spPr>
          <a:xfrm>
            <a:off x="8760824" y="4170568"/>
            <a:ext cx="3131543" cy="646331"/>
          </a:xfrm>
          <a:prstGeom prst="rect">
            <a:avLst/>
          </a:prstGeom>
          <a:noFill/>
        </p:spPr>
        <p:txBody>
          <a:bodyPr wrap="square" rtlCol="0">
            <a:spAutoFit/>
          </a:bodyPr>
          <a:lstStyle/>
          <a:p>
            <a:r>
              <a:rPr lang="en-US" b="1" dirty="0">
                <a:solidFill>
                  <a:schemeClr val="bg1"/>
                </a:solidFill>
              </a:rPr>
              <a:t>$91,479 </a:t>
            </a:r>
          </a:p>
          <a:p>
            <a:r>
              <a:rPr lang="en-US" b="1" dirty="0">
                <a:solidFill>
                  <a:schemeClr val="bg1"/>
                </a:solidFill>
              </a:rPr>
              <a:t>-0.89% Average Annual Return</a:t>
            </a:r>
          </a:p>
        </p:txBody>
      </p:sp>
      <p:sp>
        <p:nvSpPr>
          <p:cNvPr id="22" name="Slide Number Placeholder 21">
            <a:extLst>
              <a:ext uri="{FF2B5EF4-FFF2-40B4-BE49-F238E27FC236}">
                <a16:creationId xmlns:a16="http://schemas.microsoft.com/office/drawing/2014/main" id="{BD7F1ABA-A77D-4173-9447-CF1FCD558FCC}"/>
              </a:ext>
            </a:extLst>
          </p:cNvPr>
          <p:cNvSpPr>
            <a:spLocks noGrp="1"/>
          </p:cNvSpPr>
          <p:nvPr>
            <p:ph type="sldNum" sz="quarter" idx="12"/>
          </p:nvPr>
        </p:nvSpPr>
        <p:spPr/>
        <p:txBody>
          <a:bodyPr/>
          <a:lstStyle/>
          <a:p>
            <a:fld id="{4DD4DBDF-6CF7-409A-AFE5-B263219E03C4}" type="slidenum">
              <a:rPr lang="en-US" smtClean="0"/>
              <a:t>4</a:t>
            </a:fld>
            <a:endParaRPr lang="en-US"/>
          </a:p>
        </p:txBody>
      </p:sp>
    </p:spTree>
    <p:extLst>
      <p:ext uri="{BB962C8B-B14F-4D97-AF65-F5344CB8AC3E}">
        <p14:creationId xmlns:p14="http://schemas.microsoft.com/office/powerpoint/2010/main" val="588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1525B51-19A6-4E97-80E4-799999D49E8F}"/>
              </a:ext>
            </a:extLst>
          </p:cNvPr>
          <p:cNvPicPr>
            <a:picLocks noChangeAspect="1"/>
          </p:cNvPicPr>
          <p:nvPr/>
        </p:nvPicPr>
        <p:blipFill>
          <a:blip r:embed="rId2"/>
          <a:stretch>
            <a:fillRect/>
          </a:stretch>
        </p:blipFill>
        <p:spPr>
          <a:xfrm>
            <a:off x="4688937" y="557750"/>
            <a:ext cx="6852498" cy="5133277"/>
          </a:xfrm>
          <a:prstGeom prst="rect">
            <a:avLst/>
          </a:prstGeom>
        </p:spPr>
      </p:pic>
      <p:sp>
        <p:nvSpPr>
          <p:cNvPr id="12" name="Rectangle 7">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62A50D4-9F8A-4F85-B44F-44A33380D7E5}"/>
              </a:ext>
            </a:extLst>
          </p:cNvPr>
          <p:cNvSpPr>
            <a:spLocks noGrp="1"/>
          </p:cNvSpPr>
          <p:nvPr>
            <p:ph type="title"/>
          </p:nvPr>
        </p:nvSpPr>
        <p:spPr>
          <a:xfrm>
            <a:off x="472417" y="1091424"/>
            <a:ext cx="4061240" cy="4962524"/>
          </a:xfrm>
        </p:spPr>
        <p:txBody>
          <a:bodyPr vert="horz" lIns="91440" tIns="45720" rIns="91440" bIns="45720" rtlCol="0">
            <a:normAutofit/>
          </a:bodyPr>
          <a:lstStyle/>
          <a:p>
            <a:pPr algn="ctr"/>
            <a:r>
              <a:rPr lang="en-US" sz="3600" b="1" u="sng" dirty="0">
                <a:solidFill>
                  <a:srgbClr val="FFFFFF"/>
                </a:solidFill>
              </a:rPr>
              <a:t>Example</a:t>
            </a:r>
            <a:br>
              <a:rPr lang="en-US" sz="3600" b="1" u="sng" dirty="0">
                <a:solidFill>
                  <a:srgbClr val="FFFFFF"/>
                </a:solidFill>
              </a:rPr>
            </a:br>
            <a:br>
              <a:rPr lang="en-US" sz="3600" b="1" dirty="0">
                <a:solidFill>
                  <a:srgbClr val="FFFFFF"/>
                </a:solidFill>
              </a:rPr>
            </a:br>
            <a:r>
              <a:rPr lang="en-US" sz="3600" b="1" dirty="0">
                <a:solidFill>
                  <a:srgbClr val="FFFFFF"/>
                </a:solidFill>
              </a:rPr>
              <a:t>How An Index Performed </a:t>
            </a:r>
            <a:r>
              <a:rPr lang="en-US" sz="3600" b="1" kern="1200" dirty="0">
                <a:solidFill>
                  <a:srgbClr val="FFFFFF"/>
                </a:solidFill>
                <a:latin typeface="+mj-lt"/>
                <a:ea typeface="+mj-ea"/>
                <a:cs typeface="+mj-cs"/>
              </a:rPr>
              <a:t>During “The Lost Decade of Investing”</a:t>
            </a:r>
            <a:br>
              <a:rPr lang="en-US" sz="3600" b="1" kern="1200" dirty="0">
                <a:solidFill>
                  <a:srgbClr val="FFFFFF"/>
                </a:solidFill>
                <a:latin typeface="+mj-lt"/>
                <a:ea typeface="+mj-ea"/>
                <a:cs typeface="+mj-cs"/>
              </a:rPr>
            </a:br>
            <a:r>
              <a:rPr lang="en-US" sz="2400" b="1" kern="1200" dirty="0">
                <a:solidFill>
                  <a:srgbClr val="FFFFFF"/>
                </a:solidFill>
                <a:latin typeface="+mj-lt"/>
                <a:ea typeface="+mj-ea"/>
                <a:cs typeface="+mj-cs"/>
              </a:rPr>
              <a:t>(</a:t>
            </a:r>
            <a:r>
              <a:rPr lang="en-US" sz="2400" kern="1200" dirty="0">
                <a:solidFill>
                  <a:srgbClr val="FFFFFF"/>
                </a:solidFill>
                <a:latin typeface="+mj-lt"/>
                <a:ea typeface="+mj-ea"/>
                <a:cs typeface="+mj-cs"/>
              </a:rPr>
              <a:t>2000-2009)</a:t>
            </a:r>
            <a:br>
              <a:rPr lang="en-US" sz="2400" kern="1200" dirty="0">
                <a:solidFill>
                  <a:srgbClr val="FFFFFF"/>
                </a:solidFill>
                <a:latin typeface="+mj-lt"/>
                <a:ea typeface="+mj-ea"/>
                <a:cs typeface="+mj-cs"/>
              </a:rPr>
            </a:br>
            <a:br>
              <a:rPr lang="en-US" sz="3700" kern="1200" dirty="0">
                <a:solidFill>
                  <a:srgbClr val="FFFFFF"/>
                </a:solidFill>
                <a:latin typeface="+mj-lt"/>
                <a:ea typeface="+mj-ea"/>
                <a:cs typeface="+mj-cs"/>
              </a:rPr>
            </a:br>
            <a:endParaRPr lang="en-US" sz="3700" kern="1200" dirty="0">
              <a:solidFill>
                <a:srgbClr val="FFFFFF"/>
              </a:solidFill>
              <a:latin typeface="+mj-lt"/>
              <a:ea typeface="+mj-ea"/>
              <a:cs typeface="+mj-cs"/>
            </a:endParaRPr>
          </a:p>
        </p:txBody>
      </p:sp>
      <p:pic>
        <p:nvPicPr>
          <p:cNvPr id="9" name="Picture 8" descr="A picture containing building, light&#10;&#10;Description automatically generated">
            <a:extLst>
              <a:ext uri="{FF2B5EF4-FFF2-40B4-BE49-F238E27FC236}">
                <a16:creationId xmlns:a16="http://schemas.microsoft.com/office/drawing/2014/main" id="{10A6020F-4AF2-41EE-87F5-17B73F511660}"/>
              </a:ext>
            </a:extLst>
          </p:cNvPr>
          <p:cNvPicPr>
            <a:picLocks noChangeAspect="1"/>
          </p:cNvPicPr>
          <p:nvPr/>
        </p:nvPicPr>
        <p:blipFill rotWithShape="1">
          <a:blip r:embed="rId3">
            <a:extLst>
              <a:ext uri="{28A0092B-C50C-407E-A947-70E740481C1C}">
                <a14:useLocalDpi xmlns:a14="http://schemas.microsoft.com/office/drawing/2010/main" val="0"/>
              </a:ext>
            </a:extLst>
          </a:blip>
          <a:srcRect l="18534" t="26845" r="18889" b="26400"/>
          <a:stretch/>
        </p:blipFill>
        <p:spPr>
          <a:xfrm>
            <a:off x="10216776" y="5276850"/>
            <a:ext cx="1975224" cy="1475807"/>
          </a:xfrm>
          <a:prstGeom prst="rect">
            <a:avLst/>
          </a:prstGeom>
        </p:spPr>
      </p:pic>
      <p:sp>
        <p:nvSpPr>
          <p:cNvPr id="10" name="TextBox 9">
            <a:extLst>
              <a:ext uri="{FF2B5EF4-FFF2-40B4-BE49-F238E27FC236}">
                <a16:creationId xmlns:a16="http://schemas.microsoft.com/office/drawing/2014/main" id="{C2CF44DB-A67F-4741-98E8-FD94BA7FDA85}"/>
              </a:ext>
            </a:extLst>
          </p:cNvPr>
          <p:cNvSpPr txBox="1"/>
          <p:nvPr/>
        </p:nvSpPr>
        <p:spPr>
          <a:xfrm>
            <a:off x="4816941" y="5282973"/>
            <a:ext cx="5667344" cy="1277273"/>
          </a:xfrm>
          <a:prstGeom prst="rect">
            <a:avLst/>
          </a:prstGeom>
          <a:noFill/>
        </p:spPr>
        <p:txBody>
          <a:bodyPr wrap="square" rtlCol="0">
            <a:spAutoFit/>
          </a:bodyPr>
          <a:lstStyle/>
          <a:p>
            <a:r>
              <a:rPr lang="en-US" sz="1100" i="1" dirty="0">
                <a:solidFill>
                  <a:schemeClr val="tx1">
                    <a:lumMod val="50000"/>
                    <a:lumOff val="50000"/>
                  </a:schemeClr>
                </a:solidFill>
              </a:rPr>
              <a:t>This is a comparison of $100,000 invested between 2000 and 2009 in stocks reflected by the movement of the S&amp;P 500® including dividends (blue line) and the interest credited under an indexing method using the S&amp;P 500® with a hypothetical cap of 10.50% and a floor of 0.00% (orange line.)</a:t>
            </a:r>
          </a:p>
          <a:p>
            <a:r>
              <a:rPr lang="en-US" sz="1100" i="1" dirty="0">
                <a:solidFill>
                  <a:schemeClr val="tx1">
                    <a:lumMod val="50000"/>
                    <a:lumOff val="50000"/>
                  </a:schemeClr>
                </a:solidFill>
              </a:rPr>
              <a:t>The illustrated performance is not intended as an indication of future performance and is not guaranteed. This graph is only intended to demonstrate how the largest 500 stocks would be impacted by the hypothetical growth cap of 10.50% and hypothetical floor of 0.00%.</a:t>
            </a:r>
          </a:p>
        </p:txBody>
      </p:sp>
      <p:sp>
        <p:nvSpPr>
          <p:cNvPr id="13" name="Speech Bubble: Rectangle with Corners Rounded 12">
            <a:extLst>
              <a:ext uri="{FF2B5EF4-FFF2-40B4-BE49-F238E27FC236}">
                <a16:creationId xmlns:a16="http://schemas.microsoft.com/office/drawing/2014/main" id="{E5E80E78-BB3B-46BA-89EF-26D37E581409}"/>
              </a:ext>
            </a:extLst>
          </p:cNvPr>
          <p:cNvSpPr/>
          <p:nvPr/>
        </p:nvSpPr>
        <p:spPr>
          <a:xfrm flipV="1">
            <a:off x="8669784" y="4221054"/>
            <a:ext cx="3301359" cy="779975"/>
          </a:xfrm>
          <a:prstGeom prst="wedgeRoundRectCallout">
            <a:avLst>
              <a:gd name="adj1" fmla="val 24998"/>
              <a:gd name="adj2" fmla="val 120774"/>
              <a:gd name="adj3" fmla="val 16667"/>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peech Bubble: Rectangle with Corners Rounded 15">
            <a:extLst>
              <a:ext uri="{FF2B5EF4-FFF2-40B4-BE49-F238E27FC236}">
                <a16:creationId xmlns:a16="http://schemas.microsoft.com/office/drawing/2014/main" id="{9C028FD7-0865-46DD-A453-4D367C275632}"/>
              </a:ext>
            </a:extLst>
          </p:cNvPr>
          <p:cNvSpPr/>
          <p:nvPr/>
        </p:nvSpPr>
        <p:spPr>
          <a:xfrm>
            <a:off x="8675915" y="311449"/>
            <a:ext cx="3301359" cy="779975"/>
          </a:xfrm>
          <a:prstGeom prst="wedgeRoundRectCallout">
            <a:avLst>
              <a:gd name="adj1" fmla="val 22624"/>
              <a:gd name="adj2" fmla="val 115750"/>
              <a:gd name="adj3" fmla="val 16667"/>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BA11642-F62D-4170-BAD5-83A82E66C230}"/>
              </a:ext>
            </a:extLst>
          </p:cNvPr>
          <p:cNvSpPr txBox="1"/>
          <p:nvPr/>
        </p:nvSpPr>
        <p:spPr>
          <a:xfrm>
            <a:off x="8673737" y="386683"/>
            <a:ext cx="3131543" cy="646331"/>
          </a:xfrm>
          <a:prstGeom prst="rect">
            <a:avLst/>
          </a:prstGeom>
          <a:noFill/>
        </p:spPr>
        <p:txBody>
          <a:bodyPr wrap="square" rtlCol="0">
            <a:spAutoFit/>
          </a:bodyPr>
          <a:lstStyle/>
          <a:p>
            <a:r>
              <a:rPr lang="en-US" b="1" dirty="0">
                <a:solidFill>
                  <a:schemeClr val="bg1"/>
                </a:solidFill>
              </a:rPr>
              <a:t>$164,997</a:t>
            </a:r>
          </a:p>
          <a:p>
            <a:r>
              <a:rPr lang="en-US" b="1" dirty="0">
                <a:solidFill>
                  <a:schemeClr val="bg1"/>
                </a:solidFill>
              </a:rPr>
              <a:t>5.14% Average Annual Return</a:t>
            </a:r>
          </a:p>
        </p:txBody>
      </p:sp>
      <p:sp>
        <p:nvSpPr>
          <p:cNvPr id="18" name="TextBox 17">
            <a:extLst>
              <a:ext uri="{FF2B5EF4-FFF2-40B4-BE49-F238E27FC236}">
                <a16:creationId xmlns:a16="http://schemas.microsoft.com/office/drawing/2014/main" id="{39CD9153-A9A4-4AE6-B8F7-212BD504947E}"/>
              </a:ext>
            </a:extLst>
          </p:cNvPr>
          <p:cNvSpPr txBox="1"/>
          <p:nvPr/>
        </p:nvSpPr>
        <p:spPr>
          <a:xfrm>
            <a:off x="8682446" y="4275072"/>
            <a:ext cx="3131543" cy="646331"/>
          </a:xfrm>
          <a:prstGeom prst="rect">
            <a:avLst/>
          </a:prstGeom>
          <a:noFill/>
        </p:spPr>
        <p:txBody>
          <a:bodyPr wrap="square" rtlCol="0">
            <a:spAutoFit/>
          </a:bodyPr>
          <a:lstStyle/>
          <a:p>
            <a:r>
              <a:rPr lang="en-US" b="1" dirty="0">
                <a:solidFill>
                  <a:schemeClr val="bg1"/>
                </a:solidFill>
              </a:rPr>
              <a:t>$90,883 </a:t>
            </a:r>
          </a:p>
          <a:p>
            <a:r>
              <a:rPr lang="en-US" b="1" dirty="0">
                <a:solidFill>
                  <a:schemeClr val="bg1"/>
                </a:solidFill>
              </a:rPr>
              <a:t>-0.95% Average Annual Return</a:t>
            </a:r>
          </a:p>
        </p:txBody>
      </p:sp>
      <p:sp>
        <p:nvSpPr>
          <p:cNvPr id="7" name="Slide Number Placeholder 6">
            <a:extLst>
              <a:ext uri="{FF2B5EF4-FFF2-40B4-BE49-F238E27FC236}">
                <a16:creationId xmlns:a16="http://schemas.microsoft.com/office/drawing/2014/main" id="{5F83E350-5E61-46F1-91B6-552A427B6FE9}"/>
              </a:ext>
            </a:extLst>
          </p:cNvPr>
          <p:cNvSpPr>
            <a:spLocks noGrp="1"/>
          </p:cNvSpPr>
          <p:nvPr>
            <p:ph type="sldNum" sz="quarter" idx="12"/>
          </p:nvPr>
        </p:nvSpPr>
        <p:spPr/>
        <p:txBody>
          <a:bodyPr/>
          <a:lstStyle/>
          <a:p>
            <a:fld id="{4DD4DBDF-6CF7-409A-AFE5-B263219E03C4}" type="slidenum">
              <a:rPr lang="en-US" smtClean="0"/>
              <a:t>5</a:t>
            </a:fld>
            <a:endParaRPr lang="en-US"/>
          </a:p>
        </p:txBody>
      </p:sp>
    </p:spTree>
    <p:extLst>
      <p:ext uri="{BB962C8B-B14F-4D97-AF65-F5344CB8AC3E}">
        <p14:creationId xmlns:p14="http://schemas.microsoft.com/office/powerpoint/2010/main" val="195187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F7912C7-2A1E-45FC-91D4-903C6D399D3B}"/>
              </a:ext>
            </a:extLst>
          </p:cNvPr>
          <p:cNvPicPr>
            <a:picLocks noChangeAspect="1"/>
          </p:cNvPicPr>
          <p:nvPr/>
        </p:nvPicPr>
        <p:blipFill>
          <a:blip r:embed="rId2"/>
          <a:stretch>
            <a:fillRect/>
          </a:stretch>
        </p:blipFill>
        <p:spPr>
          <a:xfrm>
            <a:off x="5017974" y="1694034"/>
            <a:ext cx="6651312" cy="3920068"/>
          </a:xfrm>
          <a:prstGeom prst="rect">
            <a:avLst/>
          </a:prstGeom>
        </p:spPr>
      </p:pic>
      <p:sp>
        <p:nvSpPr>
          <p:cNvPr id="12" name="Rectangle 7">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62A50D4-9F8A-4F85-B44F-44A33380D7E5}"/>
              </a:ext>
            </a:extLst>
          </p:cNvPr>
          <p:cNvSpPr>
            <a:spLocks noGrp="1"/>
          </p:cNvSpPr>
          <p:nvPr>
            <p:ph type="title"/>
          </p:nvPr>
        </p:nvSpPr>
        <p:spPr>
          <a:xfrm>
            <a:off x="685667" y="1178792"/>
            <a:ext cx="3476625" cy="4962524"/>
          </a:xfrm>
        </p:spPr>
        <p:txBody>
          <a:bodyPr vert="horz" lIns="91440" tIns="45720" rIns="91440" bIns="45720" rtlCol="0">
            <a:normAutofit fontScale="90000"/>
          </a:bodyPr>
          <a:lstStyle/>
          <a:p>
            <a:pPr algn="ctr"/>
            <a:r>
              <a:rPr lang="en-US" sz="3700" b="1" u="sng">
                <a:solidFill>
                  <a:srgbClr val="FFFFFF"/>
                </a:solidFill>
              </a:rPr>
              <a:t>BENEFITS OF INDEXING</a:t>
            </a:r>
            <a:br>
              <a:rPr lang="en-US" sz="3700" b="1">
                <a:solidFill>
                  <a:srgbClr val="FFFFFF"/>
                </a:solidFill>
              </a:rPr>
            </a:br>
            <a:br>
              <a:rPr lang="en-US" sz="3700" b="1">
                <a:solidFill>
                  <a:srgbClr val="FFFFFF"/>
                </a:solidFill>
              </a:rPr>
            </a:br>
            <a:r>
              <a:rPr lang="en-US" sz="3700" b="1">
                <a:solidFill>
                  <a:srgbClr val="FFFFFF"/>
                </a:solidFill>
              </a:rPr>
              <a:t>The Downside Protection of Indexed Universal Life Can Lead To Higher Annual Returns Than The S&amp;P500®</a:t>
            </a:r>
            <a:br>
              <a:rPr lang="en-US" sz="3700" b="1">
                <a:solidFill>
                  <a:srgbClr val="FFFFFF"/>
                </a:solidFill>
              </a:rPr>
            </a:br>
            <a:br>
              <a:rPr lang="en-US" sz="3700" b="1" kern="1200">
                <a:solidFill>
                  <a:srgbClr val="FFFFFF"/>
                </a:solidFill>
                <a:latin typeface="+mj-lt"/>
                <a:ea typeface="+mj-ea"/>
                <a:cs typeface="+mj-cs"/>
              </a:rPr>
            </a:br>
            <a:br>
              <a:rPr lang="en-US" sz="3700" kern="1200">
                <a:solidFill>
                  <a:srgbClr val="FFFFFF"/>
                </a:solidFill>
                <a:latin typeface="+mj-lt"/>
                <a:ea typeface="+mj-ea"/>
                <a:cs typeface="+mj-cs"/>
              </a:rPr>
            </a:br>
            <a:r>
              <a:rPr lang="en-US" sz="3700" kern="1200">
                <a:solidFill>
                  <a:srgbClr val="FFFFFF"/>
                </a:solidFill>
                <a:latin typeface="+mj-lt"/>
                <a:ea typeface="+mj-ea"/>
                <a:cs typeface="+mj-cs"/>
              </a:rPr>
              <a:t> </a:t>
            </a:r>
            <a:endParaRPr lang="en-US" sz="3700"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0407879B-325D-41AB-B407-E926BEFC95C1}"/>
              </a:ext>
            </a:extLst>
          </p:cNvPr>
          <p:cNvSpPr txBox="1"/>
          <p:nvPr/>
        </p:nvSpPr>
        <p:spPr>
          <a:xfrm>
            <a:off x="5075257" y="357701"/>
            <a:ext cx="677571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Compare $100k Invested Vs Credited Via Indexing Since 2000</a:t>
            </a:r>
            <a:endParaRPr kumimoji="0" lang="en-US" sz="1800" b="1"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7D067A9-1A84-49F1-9604-6642C11ACFC6}"/>
              </a:ext>
            </a:extLst>
          </p:cNvPr>
          <p:cNvSpPr txBox="1"/>
          <p:nvPr/>
        </p:nvSpPr>
        <p:spPr>
          <a:xfrm>
            <a:off x="5075257" y="5645284"/>
            <a:ext cx="5439813"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rPr>
              <a:t>This is a comparison of $100,000 invested between 2000 and 2009 in stocks reflected by the movement of the S&amp;P 500® including dividends (blue line) and the interest credited under an indexing method using the S&amp;P 500® with a hypothetical cap of 10.5% and a floor of 0% (orange line).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endParaRPr>
          </a:p>
        </p:txBody>
      </p:sp>
      <p:pic>
        <p:nvPicPr>
          <p:cNvPr id="13" name="Picture 12" descr="A picture containing building, light&#10;&#10;Description automatically generated">
            <a:extLst>
              <a:ext uri="{FF2B5EF4-FFF2-40B4-BE49-F238E27FC236}">
                <a16:creationId xmlns:a16="http://schemas.microsoft.com/office/drawing/2014/main" id="{A3BF538C-75BF-481F-A0BE-AA0540C15DB0}"/>
              </a:ext>
            </a:extLst>
          </p:cNvPr>
          <p:cNvPicPr>
            <a:picLocks noChangeAspect="1"/>
          </p:cNvPicPr>
          <p:nvPr/>
        </p:nvPicPr>
        <p:blipFill rotWithShape="1">
          <a:blip r:embed="rId3">
            <a:extLst>
              <a:ext uri="{28A0092B-C50C-407E-A947-70E740481C1C}">
                <a14:useLocalDpi xmlns:a14="http://schemas.microsoft.com/office/drawing/2010/main" val="0"/>
              </a:ext>
            </a:extLst>
          </a:blip>
          <a:srcRect l="18534" t="26845" r="18889" b="26400"/>
          <a:stretch/>
        </p:blipFill>
        <p:spPr>
          <a:xfrm>
            <a:off x="10216776" y="5276850"/>
            <a:ext cx="1975224" cy="1475807"/>
          </a:xfrm>
          <a:prstGeom prst="rect">
            <a:avLst/>
          </a:prstGeom>
        </p:spPr>
      </p:pic>
      <p:sp>
        <p:nvSpPr>
          <p:cNvPr id="8" name="Speech Bubble: Rectangle with Corners Rounded 7">
            <a:extLst>
              <a:ext uri="{FF2B5EF4-FFF2-40B4-BE49-F238E27FC236}">
                <a16:creationId xmlns:a16="http://schemas.microsoft.com/office/drawing/2014/main" id="{17C8DE0F-8519-4FF5-BC71-7CAB086118B2}"/>
              </a:ext>
            </a:extLst>
          </p:cNvPr>
          <p:cNvSpPr/>
          <p:nvPr/>
        </p:nvSpPr>
        <p:spPr>
          <a:xfrm>
            <a:off x="6733052" y="1806526"/>
            <a:ext cx="2124221" cy="914400"/>
          </a:xfrm>
          <a:prstGeom prst="wedgeRoundRectCallout">
            <a:avLst>
              <a:gd name="adj1" fmla="val 161706"/>
              <a:gd name="adj2" fmla="val -8304"/>
              <a:gd name="adj3" fmla="val 16667"/>
            </a:avLst>
          </a:prstGeom>
          <a:solidFill>
            <a:srgbClr val="CF5C36"/>
          </a:solidFill>
          <a:ln>
            <a:solidFill>
              <a:srgbClr val="CF5C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$343,585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white"/>
                </a:solidFill>
                <a:latin typeface="Calibri" panose="020F0502020204030204"/>
              </a:rPr>
              <a:t>7.</a:t>
            </a: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5% average annual return</a:t>
            </a:r>
          </a:p>
        </p:txBody>
      </p:sp>
      <p:sp>
        <p:nvSpPr>
          <p:cNvPr id="9" name="Speech Bubble: Rectangle with Corners Rounded 8">
            <a:extLst>
              <a:ext uri="{FF2B5EF4-FFF2-40B4-BE49-F238E27FC236}">
                <a16:creationId xmlns:a16="http://schemas.microsoft.com/office/drawing/2014/main" id="{1BC171D4-4581-4613-A740-A14B052E0734}"/>
              </a:ext>
            </a:extLst>
          </p:cNvPr>
          <p:cNvSpPr/>
          <p:nvPr/>
        </p:nvSpPr>
        <p:spPr>
          <a:xfrm>
            <a:off x="9982200" y="4077413"/>
            <a:ext cx="2209800" cy="914377"/>
          </a:xfrm>
          <a:prstGeom prst="wedgeRoundRectCallout">
            <a:avLst>
              <a:gd name="adj1" fmla="val 22503"/>
              <a:gd name="adj2" fmla="val -215597"/>
              <a:gd name="adj3" fmla="val 16667"/>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$311,519</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prstClr val="white"/>
                </a:solidFill>
                <a:latin typeface="Calibri" panose="020F0502020204030204"/>
              </a:rPr>
              <a:t>6.5</a:t>
            </a: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 average annual return</a:t>
            </a:r>
          </a:p>
        </p:txBody>
      </p:sp>
      <p:sp>
        <p:nvSpPr>
          <p:cNvPr id="5" name="Slide Number Placeholder 4">
            <a:extLst>
              <a:ext uri="{FF2B5EF4-FFF2-40B4-BE49-F238E27FC236}">
                <a16:creationId xmlns:a16="http://schemas.microsoft.com/office/drawing/2014/main" id="{E4AC2F9E-9875-44C9-9375-65824E53A68D}"/>
              </a:ext>
            </a:extLst>
          </p:cNvPr>
          <p:cNvSpPr>
            <a:spLocks noGrp="1"/>
          </p:cNvSpPr>
          <p:nvPr>
            <p:ph type="sldNum" sz="quarter" idx="12"/>
          </p:nvPr>
        </p:nvSpPr>
        <p:spPr/>
        <p:txBody>
          <a:bodyPr/>
          <a:lstStyle/>
          <a:p>
            <a:fld id="{4DD4DBDF-6CF7-409A-AFE5-B263219E03C4}" type="slidenum">
              <a:rPr lang="en-US" smtClean="0"/>
              <a:t>6</a:t>
            </a:fld>
            <a:endParaRPr lang="en-US"/>
          </a:p>
        </p:txBody>
      </p:sp>
    </p:spTree>
    <p:extLst>
      <p:ext uri="{BB962C8B-B14F-4D97-AF65-F5344CB8AC3E}">
        <p14:creationId xmlns:p14="http://schemas.microsoft.com/office/powerpoint/2010/main" val="22162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22F6364A-B358-4BEE-B158-0734D2C938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8202" y="1570814"/>
            <a:ext cx="0" cy="3710227"/>
          </a:xfrm>
          <a:prstGeom prst="line">
            <a:avLst/>
          </a:prstGeom>
          <a:ln w="19050">
            <a:solidFill>
              <a:srgbClr val="FF4B00"/>
            </a:solidFill>
          </a:ln>
        </p:spPr>
        <p:style>
          <a:lnRef idx="1">
            <a:schemeClr val="accent1"/>
          </a:lnRef>
          <a:fillRef idx="0">
            <a:schemeClr val="accent1"/>
          </a:fillRef>
          <a:effectRef idx="0">
            <a:schemeClr val="accent1"/>
          </a:effectRef>
          <a:fontRef idx="minor">
            <a:schemeClr val="tx1"/>
          </a:fontRef>
        </p:style>
      </p:cxnSp>
      <p:pic>
        <p:nvPicPr>
          <p:cNvPr id="2" name="Picture 1" descr="A picture containing building, light&#10;&#10;Description automatically generated">
            <a:extLst>
              <a:ext uri="{FF2B5EF4-FFF2-40B4-BE49-F238E27FC236}">
                <a16:creationId xmlns:a16="http://schemas.microsoft.com/office/drawing/2014/main" id="{0AF74BA2-BD4A-48BC-9D4D-E25D650A6C68}"/>
              </a:ext>
            </a:extLst>
          </p:cNvPr>
          <p:cNvPicPr>
            <a:picLocks noChangeAspect="1"/>
          </p:cNvPicPr>
          <p:nvPr/>
        </p:nvPicPr>
        <p:blipFill rotWithShape="1">
          <a:blip r:embed="rId2">
            <a:extLst>
              <a:ext uri="{28A0092B-C50C-407E-A947-70E740481C1C}">
                <a14:useLocalDpi xmlns:a14="http://schemas.microsoft.com/office/drawing/2010/main" val="0"/>
              </a:ext>
            </a:extLst>
          </a:blip>
          <a:srcRect l="18534" t="26845" r="18889" b="26400"/>
          <a:stretch/>
        </p:blipFill>
        <p:spPr>
          <a:xfrm>
            <a:off x="4061860" y="1123527"/>
            <a:ext cx="6163074" cy="4604800"/>
          </a:xfrm>
          <a:prstGeom prst="rect">
            <a:avLst/>
          </a:prstGeom>
        </p:spPr>
      </p:pic>
      <p:sp>
        <p:nvSpPr>
          <p:cNvPr id="3" name="Rectangle 2">
            <a:extLst>
              <a:ext uri="{FF2B5EF4-FFF2-40B4-BE49-F238E27FC236}">
                <a16:creationId xmlns:a16="http://schemas.microsoft.com/office/drawing/2014/main" id="{A1DF03AB-EDDE-470A-AF40-1B8A0549E0E4}"/>
              </a:ext>
            </a:extLst>
          </p:cNvPr>
          <p:cNvSpPr/>
          <p:nvPr/>
        </p:nvSpPr>
        <p:spPr>
          <a:xfrm>
            <a:off x="400833" y="1570814"/>
            <a:ext cx="3195805" cy="3710227"/>
          </a:xfrm>
          <a:prstGeom prst="rect">
            <a:avLst/>
          </a:prstGeom>
          <a:solidFill>
            <a:schemeClr val="tx1">
              <a:lumMod val="65000"/>
              <a:lumOff val="35000"/>
            </a:schemeClr>
          </a:solidFill>
          <a:ln w="31750"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Edwin Mays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609-512-1655 (o)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609-964-1734 (f)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917-940-5835 (m)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Edwin@maysgroupadvisors.com</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DFA94672-7B29-4F8D-99D9-98ADA5B0DF05}"/>
              </a:ext>
            </a:extLst>
          </p:cNvPr>
          <p:cNvSpPr>
            <a:spLocks noGrp="1"/>
          </p:cNvSpPr>
          <p:nvPr>
            <p:ph type="sldNum" sz="quarter" idx="12"/>
          </p:nvPr>
        </p:nvSpPr>
        <p:spPr/>
        <p:txBody>
          <a:bodyPr/>
          <a:lstStyle/>
          <a:p>
            <a:fld id="{4DD4DBDF-6CF7-409A-AFE5-B263219E03C4}" type="slidenum">
              <a:rPr lang="en-US" smtClean="0"/>
              <a:t>7</a:t>
            </a:fld>
            <a:endParaRPr lang="en-US" dirty="0"/>
          </a:p>
        </p:txBody>
      </p:sp>
    </p:spTree>
    <p:extLst>
      <p:ext uri="{BB962C8B-B14F-4D97-AF65-F5344CB8AC3E}">
        <p14:creationId xmlns:p14="http://schemas.microsoft.com/office/powerpoint/2010/main" val="3245833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571</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How Indexed Universal Life performs vs the S&amp;P 500® </vt:lpstr>
      <vt:lpstr>PowerPoint Presentation</vt:lpstr>
      <vt:lpstr>Indexing Protects Your Retirement From Market Downturns  Your Account Will Avoid Losses Caused By Market Volatility </vt:lpstr>
      <vt:lpstr>Example  How An Index Would Have Performed During The Great Depression (1929-1938)  </vt:lpstr>
      <vt:lpstr>Example  How An Index Performed During “The Lost Decade of Investing” (2000-2009)  </vt:lpstr>
      <vt:lpstr>BENEFITS OF INDEXING  The Downside Protection of Indexed Universal Life Can Lead To Higher Annual Returns Than The S&amp;P500®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Close</dc:creator>
  <cp:lastModifiedBy>Barbara Close</cp:lastModifiedBy>
  <cp:revision>13</cp:revision>
  <dcterms:created xsi:type="dcterms:W3CDTF">2019-12-04T22:40:00Z</dcterms:created>
  <dcterms:modified xsi:type="dcterms:W3CDTF">2020-01-29T19:30:06Z</dcterms:modified>
</cp:coreProperties>
</file>